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85" r:id="rId2"/>
    <p:sldId id="298" r:id="rId3"/>
    <p:sldId id="301" r:id="rId4"/>
    <p:sldId id="305" r:id="rId5"/>
    <p:sldId id="290" r:id="rId6"/>
    <p:sldId id="302" r:id="rId7"/>
    <p:sldId id="334" r:id="rId8"/>
    <p:sldId id="333" r:id="rId9"/>
    <p:sldId id="303" r:id="rId10"/>
    <p:sldId id="304" r:id="rId11"/>
    <p:sldId id="308" r:id="rId12"/>
    <p:sldId id="331" r:id="rId13"/>
  </p:sldIdLst>
  <p:sldSz cx="9144000" cy="6858000" type="screen4x3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839" autoAdjust="0"/>
    <p:restoredTop sz="61877" autoAdjust="0"/>
  </p:normalViewPr>
  <p:slideViewPr>
    <p:cSldViewPr snapToGrid="0">
      <p:cViewPr varScale="1">
        <p:scale>
          <a:sx n="45" d="100"/>
          <a:sy n="45" d="100"/>
        </p:scale>
        <p:origin x="124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atr286\Desktop\desk%20top\For%20Jessie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NHS Pavement Condition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slid2!$G$9:$H$9</c:f>
              <c:strCache>
                <c:ptCount val="2"/>
                <c:pt idx="0">
                  <c:v>A</c:v>
                </c:pt>
                <c:pt idx="1">
                  <c:v>Good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slid2!$J$8:$L$8</c:f>
              <c:strCache>
                <c:ptCount val="3"/>
                <c:pt idx="0">
                  <c:v>Federal</c:v>
                </c:pt>
                <c:pt idx="1">
                  <c:v>Internal  </c:v>
                </c:pt>
                <c:pt idx="2">
                  <c:v>Internal PCI</c:v>
                </c:pt>
              </c:strCache>
            </c:strRef>
          </c:cat>
          <c:val>
            <c:numRef>
              <c:f>slid2!$J$9:$L$9</c:f>
              <c:numCache>
                <c:formatCode>0%</c:formatCode>
                <c:ptCount val="3"/>
                <c:pt idx="0">
                  <c:v>0.40106852217772482</c:v>
                </c:pt>
                <c:pt idx="1">
                  <c:v>0.47143406117973913</c:v>
                </c:pt>
                <c:pt idx="2">
                  <c:v>0.27039451891295008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A7-4458-89CE-F0D141C57331}"/>
            </c:ext>
          </c:extLst>
        </c:ser>
        <c:ser>
          <c:idx val="1"/>
          <c:order val="1"/>
          <c:tx>
            <c:strRef>
              <c:f>slid2!$G$10:$H$10</c:f>
              <c:strCache>
                <c:ptCount val="2"/>
                <c:pt idx="0">
                  <c:v>B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slid2!$J$8:$L$8</c:f>
              <c:strCache>
                <c:ptCount val="3"/>
                <c:pt idx="0">
                  <c:v>Federal</c:v>
                </c:pt>
                <c:pt idx="1">
                  <c:v>Internal  </c:v>
                </c:pt>
                <c:pt idx="2">
                  <c:v>Internal PCI</c:v>
                </c:pt>
              </c:strCache>
            </c:strRef>
          </c:cat>
          <c:val>
            <c:numRef>
              <c:f>slid2!$J$10:$L$10</c:f>
              <c:numCache>
                <c:formatCode>General</c:formatCode>
                <c:ptCount val="3"/>
                <c:pt idx="2" formatCode="0%">
                  <c:v>0.20103954226678911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2A7-4458-89CE-F0D141C57331}"/>
            </c:ext>
          </c:extLst>
        </c:ser>
        <c:ser>
          <c:idx val="2"/>
          <c:order val="2"/>
          <c:tx>
            <c:strRef>
              <c:f>slid2!$G$11:$H$11</c:f>
              <c:strCache>
                <c:ptCount val="2"/>
                <c:pt idx="0">
                  <c:v>C</c:v>
                </c:pt>
                <c:pt idx="1">
                  <c:v>Fair</c:v>
                </c:pt>
              </c:strCache>
            </c:strRef>
          </c:tx>
          <c:spPr>
            <a:solidFill>
              <a:srgbClr val="FFFF6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slid2!$J$8:$L$8</c:f>
              <c:strCache>
                <c:ptCount val="3"/>
                <c:pt idx="0">
                  <c:v>Federal</c:v>
                </c:pt>
                <c:pt idx="1">
                  <c:v>Internal  </c:v>
                </c:pt>
                <c:pt idx="2">
                  <c:v>Internal PCI</c:v>
                </c:pt>
              </c:strCache>
            </c:strRef>
          </c:cat>
          <c:val>
            <c:numRef>
              <c:f>slid2!$J$11:$L$11</c:f>
              <c:numCache>
                <c:formatCode>0%</c:formatCode>
                <c:ptCount val="3"/>
                <c:pt idx="0">
                  <c:v>0.55093835532277169</c:v>
                </c:pt>
                <c:pt idx="1">
                  <c:v>0.39294966570402923</c:v>
                </c:pt>
                <c:pt idx="2">
                  <c:v>0.20706893222846245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2A7-4458-89CE-F0D141C57331}"/>
            </c:ext>
          </c:extLst>
        </c:ser>
        <c:ser>
          <c:idx val="3"/>
          <c:order val="3"/>
          <c:tx>
            <c:strRef>
              <c:f>slid2!$G$12:$H$12</c:f>
              <c:strCache>
                <c:ptCount val="2"/>
                <c:pt idx="0">
                  <c:v>D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18%</a:t>
                    </a:r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921C-4680-BBE1-AEDAF4B3B5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slid2!$J$8:$L$8</c:f>
              <c:strCache>
                <c:ptCount val="3"/>
                <c:pt idx="0">
                  <c:v>Federal</c:v>
                </c:pt>
                <c:pt idx="1">
                  <c:v>Internal  </c:v>
                </c:pt>
                <c:pt idx="2">
                  <c:v>Internal PCI</c:v>
                </c:pt>
              </c:strCache>
            </c:strRef>
          </c:cat>
          <c:val>
            <c:numRef>
              <c:f>slid2!$J$12:$L$12</c:f>
              <c:numCache>
                <c:formatCode>General</c:formatCode>
                <c:ptCount val="3"/>
                <c:pt idx="2" formatCode="0%">
                  <c:v>0.1858807334755668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2A7-4458-89CE-F0D141C57331}"/>
            </c:ext>
          </c:extLst>
        </c:ser>
        <c:ser>
          <c:idx val="4"/>
          <c:order val="4"/>
          <c:tx>
            <c:strRef>
              <c:f>slid2!$G$13:$H$13</c:f>
              <c:strCache>
                <c:ptCount val="2"/>
                <c:pt idx="0">
                  <c:v>F</c:v>
                </c:pt>
                <c:pt idx="1">
                  <c:v>Poor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3.240740740740740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02A7-4458-89CE-F0D141C57331}"/>
                </c:ext>
              </c:extLst>
            </c:dLbl>
            <c:dLbl>
              <c:idx val="1"/>
              <c:layout>
                <c:manualLayout>
                  <c:x val="-2.7777777777778798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02A7-4458-89CE-F0D141C57331}"/>
                </c:ext>
              </c:extLst>
            </c:dLbl>
            <c:dLbl>
              <c:idx val="2"/>
              <c:layout>
                <c:manualLayout>
                  <c:x val="-2.7777777777777779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02A7-4458-89CE-F0D141C573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slid2!$J$8:$L$8</c:f>
              <c:strCache>
                <c:ptCount val="3"/>
                <c:pt idx="0">
                  <c:v>Federal</c:v>
                </c:pt>
                <c:pt idx="1">
                  <c:v>Internal  </c:v>
                </c:pt>
                <c:pt idx="2">
                  <c:v>Internal PCI</c:v>
                </c:pt>
              </c:strCache>
            </c:strRef>
          </c:cat>
          <c:val>
            <c:numRef>
              <c:f>slid2!$J$13:$L$13</c:f>
              <c:numCache>
                <c:formatCode>0%</c:formatCode>
                <c:ptCount val="3"/>
                <c:pt idx="0">
                  <c:v>4.7993122499503396E-2</c:v>
                </c:pt>
                <c:pt idx="1">
                  <c:v>0.13561627311623159</c:v>
                </c:pt>
                <c:pt idx="2">
                  <c:v>0.13561627311623159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2A7-4458-89CE-F0D141C5733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584098704"/>
        <c:axId val="584100672"/>
      </c:barChart>
      <c:catAx>
        <c:axId val="5840987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4100672"/>
        <c:crosses val="autoZero"/>
        <c:auto val="1"/>
        <c:lblAlgn val="ctr"/>
        <c:lblOffset val="50"/>
        <c:tickLblSkip val="1"/>
        <c:noMultiLvlLbl val="0"/>
      </c:catAx>
      <c:valAx>
        <c:axId val="58410067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584098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0.79358</cdr:x>
      <cdr:y>0.85631</cdr:y>
    </cdr:from>
    <cdr:to>
      <cdr:x>0.8383</cdr:x>
      <cdr:y>0.93736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344989" y="3726088"/>
          <a:ext cx="470262" cy="3526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 smtClean="0"/>
            <a:t>A</a:t>
          </a:r>
          <a:endParaRPr lang="en-US" sz="2400" dirty="0"/>
        </a:p>
      </cdr:txBody>
    </cdr:sp>
  </cdr:relSizeAnchor>
  <cdr:relSizeAnchor xmlns:cdr="http://schemas.openxmlformats.org/drawingml/2006/chartDrawing">
    <cdr:from>
      <cdr:x>0.79096</cdr:x>
      <cdr:y>0.67886</cdr:y>
    </cdr:from>
    <cdr:to>
      <cdr:x>0.83568</cdr:x>
      <cdr:y>0.75991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8317411" y="2953928"/>
          <a:ext cx="470262" cy="3526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dirty="0" smtClean="0"/>
            <a:t>B</a:t>
          </a:r>
          <a:endParaRPr lang="en-US" sz="2400" dirty="0"/>
        </a:p>
      </cdr:txBody>
    </cdr:sp>
  </cdr:relSizeAnchor>
  <cdr:relSizeAnchor xmlns:cdr="http://schemas.openxmlformats.org/drawingml/2006/chartDrawing">
    <cdr:from>
      <cdr:x>0.7922</cdr:x>
      <cdr:y>0.52101</cdr:y>
    </cdr:from>
    <cdr:to>
      <cdr:x>0.83692</cdr:x>
      <cdr:y>0.60207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8330474" y="2267109"/>
          <a:ext cx="470262" cy="3526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dirty="0" smtClean="0"/>
            <a:t>C</a:t>
          </a:r>
          <a:endParaRPr lang="en-US" sz="2400" dirty="0"/>
        </a:p>
      </cdr:txBody>
    </cdr:sp>
  </cdr:relSizeAnchor>
  <cdr:relSizeAnchor xmlns:cdr="http://schemas.openxmlformats.org/drawingml/2006/chartDrawing">
    <cdr:from>
      <cdr:x>0.79096</cdr:x>
      <cdr:y>0.38766</cdr:y>
    </cdr:from>
    <cdr:to>
      <cdr:x>0.83568</cdr:x>
      <cdr:y>0.46871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8317411" y="1686831"/>
          <a:ext cx="470262" cy="3526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dirty="0" smtClean="0"/>
            <a:t>D</a:t>
          </a:r>
          <a:endParaRPr lang="en-US" sz="2400" dirty="0"/>
        </a:p>
      </cdr:txBody>
    </cdr:sp>
  </cdr:relSizeAnchor>
  <cdr:relSizeAnchor xmlns:cdr="http://schemas.openxmlformats.org/drawingml/2006/chartDrawing">
    <cdr:from>
      <cdr:x>0.79331</cdr:x>
      <cdr:y>0.25824</cdr:y>
    </cdr:from>
    <cdr:to>
      <cdr:x>0.83803</cdr:x>
      <cdr:y>0.33929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8342085" y="1123676"/>
          <a:ext cx="470262" cy="3526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dirty="0" smtClean="0"/>
            <a:t>F</a:t>
          </a:r>
          <a:endParaRPr lang="en-US" sz="24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5662C6-5E05-4E55-B616-FF1E8C2A11E3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D8C99C-5618-426D-B878-FEE19EF68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625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F9FDF225-5215-4F64-A35A-D326012DBDAE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76EDCFEA-AFCE-45F6-98DF-47556DEA5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656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en-US" sz="2000" dirty="0" smtClean="0">
                <a:solidFill>
                  <a:prstClr val="black"/>
                </a:solidFill>
              </a:rPr>
              <a:t>Think back for a moment about the</a:t>
            </a:r>
            <a:r>
              <a:rPr lang="en-US" sz="2000" baseline="0" dirty="0" smtClean="0">
                <a:solidFill>
                  <a:prstClr val="black"/>
                </a:solidFill>
              </a:rPr>
              <a:t> year 2012.  Were you in college, married, working in a different job?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4A57105-0A98-40C9-9857-61208C67650F}" type="datetime8">
              <a:rPr lang="en-US" smtClean="0"/>
              <a:t>8/15/2019 11:04 PM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71277A-0D08-44A1-8BBA-938A3D393AC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1862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43138" y="461963"/>
            <a:ext cx="2565400" cy="1924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6115" y="2616887"/>
            <a:ext cx="6486737" cy="6301992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 smtClean="0"/>
              <a:t>dTIMS</a:t>
            </a:r>
            <a:r>
              <a:rPr lang="en-US" sz="2000" baseline="0" dirty="0" smtClean="0"/>
              <a:t> allows us to analyze the life-cycle performance of our pavements and bridges and determine appropriate types of treatment and the timing for those treatments using the deterioration curves shown on </a:t>
            </a:r>
            <a:r>
              <a:rPr lang="en-US" sz="2000" baseline="0" dirty="0" smtClean="0"/>
              <a:t>the left</a:t>
            </a:r>
            <a:r>
              <a:rPr lang="en-US" sz="2000" baseline="0" dirty="0" smtClean="0"/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1000" baseline="0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aseline="0" dirty="0" smtClean="0"/>
              <a:t>We </a:t>
            </a:r>
            <a:r>
              <a:rPr lang="en-US" sz="2000" baseline="0" dirty="0" smtClean="0"/>
              <a:t>can </a:t>
            </a:r>
            <a:r>
              <a:rPr lang="en-US" sz="2000" baseline="0" dirty="0" smtClean="0"/>
              <a:t>also develop </a:t>
            </a:r>
            <a:r>
              <a:rPr lang="en-US" sz="2000" baseline="0" dirty="0" smtClean="0"/>
              <a:t>forecasts for individual assets or a group of assets at any system level including the statewide network.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1000" baseline="0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aseline="0" dirty="0" smtClean="0"/>
              <a:t>The bar graphs on the right show forecasts of overall performance system-wide </a:t>
            </a:r>
            <a:r>
              <a:rPr lang="en-US" sz="2000" baseline="0" dirty="0" smtClean="0"/>
              <a:t>at </a:t>
            </a:r>
            <a:r>
              <a:rPr lang="en-US" sz="2000" baseline="0" dirty="0" smtClean="0"/>
              <a:t>a given funding level.</a:t>
            </a:r>
            <a:endParaRPr lang="en-US" sz="2000" baseline="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4A57105-0A98-40C9-9857-61208C67650F}" type="datetime8">
              <a:rPr lang="en-US" smtClean="0">
                <a:solidFill>
                  <a:prstClr val="black"/>
                </a:solidFill>
              </a:rPr>
              <a:pPr/>
              <a:t>8/16/2019 12:30 AM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71277A-0D08-44A1-8BBA-938A3D393ACE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1076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43138" y="461963"/>
            <a:ext cx="2565400" cy="1924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6115" y="2616887"/>
            <a:ext cx="6486737" cy="6301992"/>
          </a:xfrm>
        </p:spPr>
        <p:txBody>
          <a:bodyPr/>
          <a:lstStyle/>
          <a:p>
            <a:pPr marL="462458" marR="0" lvl="0" indent="-46245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sz="2000" dirty="0" smtClean="0"/>
              <a:t>These maps</a:t>
            </a:r>
            <a:r>
              <a:rPr lang="en-US" sz="2000" baseline="0" dirty="0" smtClean="0"/>
              <a:t> are an example of the Pavement Condition Maps that can be </a:t>
            </a:r>
            <a:r>
              <a:rPr lang="en-US" sz="2000" baseline="0" dirty="0" smtClean="0"/>
              <a:t>created and they show </a:t>
            </a:r>
            <a:r>
              <a:rPr lang="en-US" sz="2000" baseline="0" dirty="0" smtClean="0"/>
              <a:t>the difference between the Federal Condition Ratings and our Pavement Condition Ratings.</a:t>
            </a:r>
          </a:p>
          <a:p>
            <a:pPr marL="462458" marR="0" lvl="0" indent="-46245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n-US" sz="1000" baseline="0" dirty="0" smtClean="0"/>
          </a:p>
          <a:p>
            <a:pPr marL="462458" marR="0" lvl="0" indent="-46245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sz="2000" baseline="0" dirty="0" smtClean="0"/>
              <a:t>The Bridge and Pavement condition information is used in several project level decisions including:</a:t>
            </a:r>
          </a:p>
          <a:p>
            <a:pPr marL="919658" marR="0" lvl="1" indent="-46245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sz="2000" baseline="0" dirty="0" smtClean="0"/>
              <a:t>Identifying Potential STIP Projects</a:t>
            </a:r>
          </a:p>
          <a:p>
            <a:pPr marL="919658" marR="0" lvl="1" indent="-46245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sz="2000" baseline="0" dirty="0" smtClean="0"/>
              <a:t>Ensuring compliance with the Preventive Maintenance Agreement between the Department and FHWA</a:t>
            </a:r>
          </a:p>
          <a:p>
            <a:pPr marL="919658" marR="0" lvl="1" indent="-46245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sz="2000" baseline="0" dirty="0" smtClean="0"/>
              <a:t>District and Statewide maintenance activities</a:t>
            </a:r>
          </a:p>
          <a:p>
            <a:pPr marL="919658" marR="0" lvl="1" indent="-46245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sz="2000" baseline="0" dirty="0" smtClean="0"/>
              <a:t>Identification of Pavement Preservation Projects, and </a:t>
            </a:r>
          </a:p>
          <a:p>
            <a:pPr marL="919658" marR="0" lvl="1" indent="-46245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sz="2000" baseline="0" dirty="0" smtClean="0"/>
              <a:t>Scoping of pavement and bridge projects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US" sz="2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4A57105-0A98-40C9-9857-61208C67650F}" type="datetime8">
              <a:rPr lang="en-US" smtClean="0">
                <a:solidFill>
                  <a:prstClr val="black"/>
                </a:solidFill>
              </a:rPr>
              <a:pPr/>
              <a:t>8/15/2019 11:04 PM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71277A-0D08-44A1-8BBA-938A3D393ACE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4158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That concludes</a:t>
            </a:r>
            <a:r>
              <a:rPr lang="en-US" baseline="0" dirty="0" smtClean="0"/>
              <a:t> my presentation.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CF08-CCD3-451A-8728-796FA480AAC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45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43138" y="461963"/>
            <a:ext cx="2565400" cy="1924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6115" y="2616887"/>
            <a:ext cx="6486737" cy="6301992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 smtClean="0"/>
              <a:t>In 2012, the </a:t>
            </a:r>
            <a:r>
              <a:rPr lang="en-US" sz="2000" dirty="0"/>
              <a:t>Giants won the Super Bowl and the World Series</a:t>
            </a:r>
            <a:r>
              <a:rPr lang="en-US" sz="2000" dirty="0" smtClean="0"/>
              <a:t>,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 smtClean="0"/>
              <a:t>“</a:t>
            </a:r>
            <a:r>
              <a:rPr lang="en-US" sz="2000" dirty="0" smtClean="0"/>
              <a:t>We Are</a:t>
            </a:r>
            <a:r>
              <a:rPr lang="en-US" sz="2000" baseline="0" dirty="0" smtClean="0"/>
              <a:t> Never Ever Getting Back Together” by Taylor Swift </a:t>
            </a:r>
            <a:r>
              <a:rPr lang="en-US" sz="2000" dirty="0" smtClean="0"/>
              <a:t>and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 smtClean="0"/>
              <a:t>“</a:t>
            </a:r>
            <a:r>
              <a:rPr lang="en-US" sz="2000" dirty="0"/>
              <a:t>One More Night” by Maroon 5 </a:t>
            </a:r>
            <a:r>
              <a:rPr lang="en-US" sz="2000" baseline="0" dirty="0" smtClean="0"/>
              <a:t>were</a:t>
            </a:r>
            <a:r>
              <a:rPr lang="en-US" sz="2000" dirty="0" smtClean="0"/>
              <a:t> two of the top </a:t>
            </a:r>
            <a:r>
              <a:rPr lang="en-US" sz="2000" dirty="0"/>
              <a:t>songs</a:t>
            </a:r>
            <a:r>
              <a:rPr lang="en-US" sz="2000" dirty="0" smtClean="0"/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 smtClean="0"/>
              <a:t>And </a:t>
            </a:r>
            <a:r>
              <a:rPr lang="en-US" sz="2000" dirty="0" smtClean="0"/>
              <a:t>most importantly for our purposes </a:t>
            </a:r>
            <a:r>
              <a:rPr lang="en-US" sz="2000" baseline="0" dirty="0" smtClean="0"/>
              <a:t>MA</a:t>
            </a:r>
            <a:r>
              <a:rPr lang="en-US" sz="2000" dirty="0" smtClean="0"/>
              <a:t>P-21 (Moving </a:t>
            </a:r>
            <a:r>
              <a:rPr lang="en-US" sz="2000" dirty="0" smtClean="0"/>
              <a:t>Ahead for Progress</a:t>
            </a:r>
            <a:r>
              <a:rPr lang="en-US" sz="2000" baseline="0" dirty="0" smtClean="0"/>
              <a:t> in the 21</a:t>
            </a:r>
            <a:r>
              <a:rPr lang="en-US" sz="2000" baseline="30000" dirty="0" smtClean="0"/>
              <a:t>st</a:t>
            </a:r>
            <a:r>
              <a:rPr lang="en-US" sz="2000" baseline="0" dirty="0" smtClean="0"/>
              <a:t> </a:t>
            </a:r>
            <a:r>
              <a:rPr lang="en-US" sz="2000" baseline="0" dirty="0" smtClean="0"/>
              <a:t>Century</a:t>
            </a:r>
            <a:r>
              <a:rPr lang="en-US" sz="2000" dirty="0" smtClean="0"/>
              <a:t>) created </a:t>
            </a:r>
            <a:r>
              <a:rPr lang="en-US" sz="2000" dirty="0" smtClean="0"/>
              <a:t>the National Highway Performance Program.</a:t>
            </a: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10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 smtClean="0"/>
              <a:t>By the way: </a:t>
            </a:r>
            <a:r>
              <a:rPr lang="en-US" sz="2000" dirty="0"/>
              <a:t>The San Francisco Giants were originally from New York.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4A57105-0A98-40C9-9857-61208C67650F}" type="datetime8">
              <a:rPr lang="en-US" smtClean="0">
                <a:solidFill>
                  <a:prstClr val="black"/>
                </a:solidFill>
              </a:rPr>
              <a:pPr/>
              <a:t>8/15/2019 11:22 PM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71277A-0D08-44A1-8BBA-938A3D393ACE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03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43138" y="461963"/>
            <a:ext cx="2565400" cy="1924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6115" y="2616887"/>
            <a:ext cx="6486737" cy="6301992"/>
          </a:xfrm>
        </p:spPr>
        <p:txBody>
          <a:bodyPr/>
          <a:lstStyle/>
          <a:p>
            <a:pPr marL="462458" indent="-462458">
              <a:buFont typeface="Wingdings" panose="05000000000000000000" pitchFamily="2" charset="2"/>
              <a:buChar char="v"/>
            </a:pPr>
            <a:r>
              <a:rPr lang="en-US" sz="2000" dirty="0" smtClean="0"/>
              <a:t>Transportation </a:t>
            </a:r>
            <a:r>
              <a:rPr lang="en-US" sz="2000" dirty="0"/>
              <a:t>Performance Management </a:t>
            </a:r>
            <a:r>
              <a:rPr lang="en-US" sz="2000" dirty="0" smtClean="0"/>
              <a:t>continued with the </a:t>
            </a:r>
            <a:r>
              <a:rPr lang="en-US" sz="2000" dirty="0"/>
              <a:t>FAST-ACT </a:t>
            </a:r>
            <a:r>
              <a:rPr lang="en-US" sz="2000" dirty="0" smtClean="0"/>
              <a:t>and </a:t>
            </a:r>
            <a:r>
              <a:rPr lang="en-US" sz="2000" dirty="0"/>
              <a:t>included Federal Performance Requirements for pavements and </a:t>
            </a:r>
            <a:r>
              <a:rPr lang="en-US" sz="2000" dirty="0" smtClean="0"/>
              <a:t>bridges on the National Highway System (NHS)</a:t>
            </a:r>
          </a:p>
          <a:p>
            <a:pPr marL="462458" indent="-462458">
              <a:buFont typeface="Wingdings" panose="05000000000000000000" pitchFamily="2" charset="2"/>
              <a:buChar char="v"/>
            </a:pPr>
            <a:endParaRPr lang="en-US" sz="1000" dirty="0" smtClean="0"/>
          </a:p>
          <a:p>
            <a:pPr marL="462458" indent="-462458">
              <a:buFont typeface="Wingdings" panose="05000000000000000000" pitchFamily="2" charset="2"/>
              <a:buChar char="v"/>
            </a:pPr>
            <a:r>
              <a:rPr lang="en-US" sz="2000" baseline="0" dirty="0" smtClean="0"/>
              <a:t>The NHS </a:t>
            </a:r>
            <a:r>
              <a:rPr lang="en-US" sz="2000" dirty="0" smtClean="0"/>
              <a:t>includes all Interstates, most principle arterials and other select routes.  For Pavements</a:t>
            </a:r>
            <a:r>
              <a:rPr lang="en-US" sz="2000" baseline="0" dirty="0" smtClean="0"/>
              <a:t> we are only looking at mainline through lanes.  </a:t>
            </a:r>
            <a:r>
              <a:rPr lang="en-US" sz="2000" dirty="0" smtClean="0"/>
              <a:t>Bridges include all bridge class structures, </a:t>
            </a:r>
            <a:r>
              <a:rPr lang="en-US" sz="2000" dirty="0" smtClean="0"/>
              <a:t>including on- </a:t>
            </a:r>
            <a:r>
              <a:rPr lang="en-US" sz="2000" dirty="0" smtClean="0"/>
              <a:t>and </a:t>
            </a:r>
            <a:r>
              <a:rPr lang="en-US" sz="2000" dirty="0"/>
              <a:t>off-ramps connecting to </a:t>
            </a:r>
            <a:r>
              <a:rPr lang="en-US" sz="2000" dirty="0" smtClean="0"/>
              <a:t>NHS routes and </a:t>
            </a:r>
            <a:r>
              <a:rPr lang="en-US" sz="2000" dirty="0"/>
              <a:t>bridges across State borders.</a:t>
            </a:r>
          </a:p>
          <a:p>
            <a:pPr marL="462458" indent="-462458">
              <a:buFont typeface="Wingdings" panose="05000000000000000000" pitchFamily="2" charset="2"/>
              <a:buChar char="v"/>
            </a:pPr>
            <a:endParaRPr lang="en-US" sz="1000" dirty="0"/>
          </a:p>
          <a:p>
            <a:pPr marL="462458" indent="-462458">
              <a:buFont typeface="Wingdings" panose="05000000000000000000" pitchFamily="2" charset="2"/>
              <a:buChar char="v"/>
            </a:pPr>
            <a:r>
              <a:rPr lang="en-US" sz="2000" dirty="0" smtClean="0"/>
              <a:t>Federal</a:t>
            </a:r>
            <a:r>
              <a:rPr lang="en-US" sz="2000" baseline="0" dirty="0" smtClean="0"/>
              <a:t> requirements include </a:t>
            </a:r>
            <a:r>
              <a:rPr lang="en-US" sz="2000" baseline="0" dirty="0" smtClean="0"/>
              <a:t>the </a:t>
            </a:r>
            <a:r>
              <a:rPr lang="en-US" sz="2000" dirty="0" smtClean="0"/>
              <a:t>Five </a:t>
            </a:r>
            <a:r>
              <a:rPr lang="en-US" sz="2000" dirty="0"/>
              <a:t>&amp; Dime Penalty Clause which means we can’t have more than 5% of Interstate Pavements </a:t>
            </a:r>
            <a:r>
              <a:rPr lang="en-US" sz="2000" dirty="0" smtClean="0"/>
              <a:t>or </a:t>
            </a:r>
            <a:r>
              <a:rPr lang="en-US" sz="2000" dirty="0"/>
              <a:t>more than 10% of </a:t>
            </a:r>
            <a:r>
              <a:rPr lang="en-US" sz="2000" dirty="0" smtClean="0"/>
              <a:t>the total deck area of </a:t>
            </a:r>
            <a:r>
              <a:rPr lang="en-US" sz="2000" dirty="0" smtClean="0"/>
              <a:t>Structurally Deficient Bridges on the NHS in </a:t>
            </a:r>
            <a:r>
              <a:rPr lang="en-US" sz="2000" dirty="0"/>
              <a:t>Poor Condition.  </a:t>
            </a:r>
          </a:p>
          <a:p>
            <a:pPr marL="462458" indent="-462458">
              <a:buFont typeface="Wingdings" panose="05000000000000000000" pitchFamily="2" charset="2"/>
              <a:buChar char="v"/>
            </a:pPr>
            <a:endParaRPr lang="en-US" sz="1000" dirty="0"/>
          </a:p>
          <a:p>
            <a:pPr marL="462458" indent="-462458">
              <a:buFont typeface="Wingdings" panose="05000000000000000000" pitchFamily="2" charset="2"/>
              <a:buChar char="v"/>
            </a:pPr>
            <a:r>
              <a:rPr lang="en-US" sz="2000" dirty="0"/>
              <a:t>If we do not meet </a:t>
            </a:r>
            <a:r>
              <a:rPr lang="en-US" sz="2000" dirty="0" smtClean="0"/>
              <a:t>the pavement standard we </a:t>
            </a:r>
            <a:r>
              <a:rPr lang="en-US" sz="2000" dirty="0"/>
              <a:t>lose flexibility on </a:t>
            </a:r>
            <a:r>
              <a:rPr lang="en-US" sz="2000" dirty="0" smtClean="0"/>
              <a:t>our National Highway Preservation Program (NHPP) </a:t>
            </a:r>
            <a:r>
              <a:rPr lang="en-US" sz="2000" dirty="0"/>
              <a:t>and </a:t>
            </a:r>
            <a:r>
              <a:rPr lang="en-US" sz="2000" dirty="0" smtClean="0"/>
              <a:t>Surface Transportation Program (STP) funds.  If </a:t>
            </a:r>
            <a:r>
              <a:rPr lang="en-US" sz="2000" dirty="0"/>
              <a:t>we miss the requirements for bridges for 3 consecutive years we must set aside and obligate NHPP funds for NHS eligible bridge </a:t>
            </a:r>
            <a:r>
              <a:rPr lang="en-US" sz="2000" dirty="0" smtClean="0"/>
              <a:t>projects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4A57105-0A98-40C9-9857-61208C67650F}" type="datetime8">
              <a:rPr lang="en-US" smtClean="0">
                <a:solidFill>
                  <a:prstClr val="black"/>
                </a:solidFill>
              </a:rPr>
              <a:pPr/>
              <a:t>8/15/2019 11:04 PM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71277A-0D08-44A1-8BBA-938A3D393ACE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239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43138" y="461963"/>
            <a:ext cx="2565400" cy="1924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6115" y="2616887"/>
            <a:ext cx="6486737" cy="6301992"/>
          </a:xfrm>
        </p:spPr>
        <p:txBody>
          <a:bodyPr/>
          <a:lstStyle/>
          <a:p>
            <a:r>
              <a:rPr lang="en-US" sz="2000" dirty="0" smtClean="0"/>
              <a:t>Pavement data is collected using a Pavement Condition Data Collection Vehicle.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 smtClean="0"/>
              <a:t>We are required to collect Interstates in the outside lane in both directions on</a:t>
            </a:r>
            <a:r>
              <a:rPr lang="en-US" sz="2000" baseline="0" dirty="0" smtClean="0"/>
              <a:t> </a:t>
            </a:r>
            <a:r>
              <a:rPr lang="en-US" sz="2000" dirty="0" smtClean="0"/>
              <a:t>the entire system </a:t>
            </a:r>
            <a:r>
              <a:rPr lang="en-US" sz="2000" baseline="0" dirty="0" smtClean="0"/>
              <a:t>annually and</a:t>
            </a:r>
            <a:endParaRPr lang="en-US" sz="2000" baseline="0" dirty="0" smtClean="0"/>
          </a:p>
          <a:p>
            <a:pPr marL="0" indent="0">
              <a:buFont typeface="Wingdings" panose="05000000000000000000" pitchFamily="2" charset="2"/>
              <a:buNone/>
            </a:pPr>
            <a:endParaRPr lang="en-US" sz="1000" baseline="0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aseline="0" dirty="0" smtClean="0"/>
              <a:t>Non-Interstate </a:t>
            </a:r>
            <a:r>
              <a:rPr lang="en-US" sz="2000" baseline="0" dirty="0" smtClean="0"/>
              <a:t>NHS pavements are collected in the outside lane in one direction for undivided sections and both directions on divided </a:t>
            </a:r>
            <a:r>
              <a:rPr lang="en-US" sz="2000" baseline="0" dirty="0" smtClean="0"/>
              <a:t>sections every 2 years </a:t>
            </a:r>
            <a:endParaRPr lang="en-US" sz="2000" baseline="0" dirty="0" smtClean="0"/>
          </a:p>
          <a:p>
            <a:pPr marL="0" indent="0">
              <a:buFont typeface="Wingdings" panose="05000000000000000000" pitchFamily="2" charset="2"/>
              <a:buNone/>
            </a:pPr>
            <a:endParaRPr lang="en-US" sz="1000" baseline="0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aseline="0" dirty="0" smtClean="0"/>
              <a:t>The condition data is reported every year as part of our Highway Performance Monitoring System (HPMS) report.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1000" baseline="0" dirty="0" smtClean="0"/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2000" baseline="0" dirty="0" smtClean="0"/>
              <a:t>Condition data for bridges </a:t>
            </a:r>
            <a:r>
              <a:rPr lang="en-US" sz="2000" baseline="0" dirty="0" smtClean="0"/>
              <a:t>and bridge-class culverts </a:t>
            </a:r>
            <a:r>
              <a:rPr lang="en-US" sz="2000" baseline="0" dirty="0" smtClean="0"/>
              <a:t>is </a:t>
            </a:r>
            <a:r>
              <a:rPr lang="en-US" sz="2000" baseline="0" dirty="0" smtClean="0"/>
              <a:t>collected on-site using </a:t>
            </a:r>
            <a:r>
              <a:rPr lang="en-US" sz="2000" baseline="0" dirty="0" err="1" smtClean="0"/>
              <a:t>Inspecttech</a:t>
            </a:r>
            <a:r>
              <a:rPr lang="en-US" sz="2000" baseline="0" dirty="0" smtClean="0"/>
              <a:t> software loaded on tablets.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1000" baseline="0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aseline="0" dirty="0" smtClean="0"/>
              <a:t>Bridge </a:t>
            </a:r>
            <a:r>
              <a:rPr lang="en-US" sz="2000" baseline="0" dirty="0" smtClean="0"/>
              <a:t>are inspected </a:t>
            </a:r>
            <a:r>
              <a:rPr lang="en-US" sz="2000" baseline="0" dirty="0" smtClean="0"/>
              <a:t>every </a:t>
            </a:r>
            <a:r>
              <a:rPr lang="en-US" sz="2000" baseline="0" dirty="0" smtClean="0"/>
              <a:t>2 years with some structures being inspected more frequently.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1000" baseline="0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aseline="0" dirty="0" smtClean="0"/>
              <a:t>The data is reported annually to the National Bridge Inventory and as part of the HPMS.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4A57105-0A98-40C9-9857-61208C67650F}" type="datetime8">
              <a:rPr lang="en-US" smtClean="0">
                <a:solidFill>
                  <a:prstClr val="black"/>
                </a:solidFill>
              </a:rPr>
              <a:pPr/>
              <a:t>8/15/2019 11:43 PM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71277A-0D08-44A1-8BBA-938A3D393ACE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3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43138" y="461963"/>
            <a:ext cx="2565400" cy="1924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6115" y="2616887"/>
            <a:ext cx="6486737" cy="6301992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sz="2000" dirty="0" smtClean="0">
                <a:latin typeface="Calibri" pitchFamily="34" charset="0"/>
              </a:rPr>
              <a:t>The Pavement Related Data we</a:t>
            </a:r>
            <a:r>
              <a:rPr lang="en-US" sz="2000" baseline="0" dirty="0" smtClean="0">
                <a:latin typeface="Calibri" pitchFamily="34" charset="0"/>
              </a:rPr>
              <a:t> are required to collect includes: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sz="1000" baseline="0" dirty="0" smtClean="0">
              <a:latin typeface="Calibri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2000" dirty="0" smtClean="0">
                <a:latin typeface="Calibri" pitchFamily="34" charset="0"/>
              </a:rPr>
              <a:t>International Roughness Index (IRI)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2000" dirty="0" smtClean="0">
                <a:latin typeface="Calibri" pitchFamily="34" charset="0"/>
              </a:rPr>
              <a:t>Rutting</a:t>
            </a:r>
            <a:endParaRPr lang="en-US" sz="2000" dirty="0" smtClean="0">
              <a:latin typeface="Calibri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2000" dirty="0" smtClean="0">
                <a:latin typeface="Calibri" pitchFamily="34" charset="0"/>
              </a:rPr>
              <a:t>Faulting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2000" dirty="0" smtClean="0">
                <a:latin typeface="Calibri" pitchFamily="34" charset="0"/>
              </a:rPr>
              <a:t>Cracking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2000" dirty="0" smtClean="0">
                <a:latin typeface="Calibri" pitchFamily="34" charset="0"/>
              </a:rPr>
              <a:t>Macro Texture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2000" dirty="0" smtClean="0">
                <a:latin typeface="Calibri" pitchFamily="34" charset="0"/>
              </a:rPr>
              <a:t>Geometrics (Curve, Grade, </a:t>
            </a:r>
            <a:r>
              <a:rPr lang="en-US" sz="2000" dirty="0" err="1" smtClean="0">
                <a:latin typeface="Calibri" pitchFamily="34" charset="0"/>
              </a:rPr>
              <a:t>Crossfall</a:t>
            </a:r>
            <a:r>
              <a:rPr lang="en-US" sz="2000" dirty="0" smtClean="0">
                <a:latin typeface="Calibri" pitchFamily="34" charset="0"/>
              </a:rPr>
              <a:t>, Super-elevation)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2000" dirty="0" smtClean="0">
                <a:latin typeface="Calibri" pitchFamily="34" charset="0"/>
              </a:rPr>
              <a:t>Geographic Location and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2000" dirty="0" smtClean="0">
                <a:latin typeface="Calibri" pitchFamily="34" charset="0"/>
              </a:rPr>
              <a:t>Roadway </a:t>
            </a:r>
            <a:r>
              <a:rPr lang="en-US" sz="2000" dirty="0" smtClean="0">
                <a:latin typeface="Calibri" pitchFamily="34" charset="0"/>
              </a:rPr>
              <a:t>Features</a:t>
            </a:r>
            <a:endParaRPr lang="en-US" sz="2000" dirty="0" smtClean="0">
              <a:latin typeface="Calibri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4A57105-0A98-40C9-9857-61208C67650F}" type="datetime8">
              <a:rPr lang="en-US" smtClean="0">
                <a:solidFill>
                  <a:prstClr val="black"/>
                </a:solidFill>
              </a:rPr>
              <a:pPr/>
              <a:t>8/15/2019 11:04 PM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71277A-0D08-44A1-8BBA-938A3D393ACE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177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43138" y="461963"/>
            <a:ext cx="2565400" cy="1924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6115" y="2616887"/>
            <a:ext cx="6486737" cy="6301992"/>
          </a:xfrm>
        </p:spPr>
        <p:txBody>
          <a:bodyPr/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2000" baseline="0" dirty="0" smtClean="0">
                <a:latin typeface="Calibri" pitchFamily="34" charset="0"/>
              </a:rPr>
              <a:t>Bridge data </a:t>
            </a:r>
            <a:r>
              <a:rPr lang="en-US" sz="2000" baseline="0" dirty="0" smtClean="0">
                <a:latin typeface="Calibri" pitchFamily="34" charset="0"/>
              </a:rPr>
              <a:t>is collected </a:t>
            </a:r>
            <a:r>
              <a:rPr lang="en-US" sz="2000" dirty="0" smtClean="0">
                <a:latin typeface="Calibri" pitchFamily="34" charset="0"/>
              </a:rPr>
              <a:t>in accordance with</a:t>
            </a:r>
            <a:r>
              <a:rPr lang="en-US" sz="2000" baseline="0" dirty="0" smtClean="0">
                <a:latin typeface="Calibri" pitchFamily="34" charset="0"/>
              </a:rPr>
              <a:t> the National Bridge Inspection Standards (NBIS) for the three structural elements:</a:t>
            </a:r>
          </a:p>
          <a:p>
            <a:pPr marL="628650" lvl="1" indent="-171450">
              <a:buFont typeface="Wingdings" panose="05000000000000000000" pitchFamily="2" charset="2"/>
              <a:buChar char="v"/>
            </a:pPr>
            <a:r>
              <a:rPr lang="en-US" sz="2000" dirty="0" smtClean="0">
                <a:latin typeface="Calibri" pitchFamily="34" charset="0"/>
              </a:rPr>
              <a:t>Deck</a:t>
            </a:r>
          </a:p>
          <a:p>
            <a:pPr marL="628650" lvl="1" indent="-171450">
              <a:buFont typeface="Wingdings" panose="05000000000000000000" pitchFamily="2" charset="2"/>
              <a:buChar char="v"/>
            </a:pPr>
            <a:r>
              <a:rPr lang="en-US" sz="2000" dirty="0" smtClean="0">
                <a:latin typeface="Calibri" pitchFamily="34" charset="0"/>
              </a:rPr>
              <a:t>Superstructure; and</a:t>
            </a:r>
          </a:p>
          <a:p>
            <a:pPr marL="628650" lvl="1" indent="-171450">
              <a:buFont typeface="Wingdings" panose="05000000000000000000" pitchFamily="2" charset="2"/>
              <a:buChar char="v"/>
            </a:pPr>
            <a:r>
              <a:rPr lang="en-US" sz="2000" dirty="0" smtClean="0">
                <a:latin typeface="Calibri" pitchFamily="34" charset="0"/>
              </a:rPr>
              <a:t>Substructure</a:t>
            </a:r>
            <a:endParaRPr lang="en-US" sz="2000" baseline="0" dirty="0" smtClean="0">
              <a:latin typeface="Calibri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endParaRPr lang="en-US" sz="1000" baseline="0" dirty="0" smtClean="0">
              <a:latin typeface="Calibri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2000" dirty="0" smtClean="0"/>
              <a:t>The </a:t>
            </a:r>
            <a:r>
              <a:rPr lang="en-US" sz="2000" dirty="0" smtClean="0"/>
              <a:t>overall condition of a bridge is determined by the lowest </a:t>
            </a:r>
            <a:r>
              <a:rPr lang="en-US" sz="2000" dirty="0" smtClean="0"/>
              <a:t>graded structural element</a:t>
            </a:r>
            <a:r>
              <a:rPr lang="en-US" sz="2000" baseline="0" dirty="0" smtClean="0"/>
              <a:t> </a:t>
            </a:r>
            <a:r>
              <a:rPr lang="en-US" sz="2000" dirty="0" smtClean="0"/>
              <a:t>while </a:t>
            </a:r>
            <a:r>
              <a:rPr lang="en-US" sz="2000" baseline="0" dirty="0" smtClean="0"/>
              <a:t>culverts are graded as a single unit</a:t>
            </a:r>
            <a:r>
              <a:rPr lang="en-US" sz="2000" baseline="0" dirty="0" smtClean="0"/>
              <a:t>.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sz="2000" baseline="0" dirty="0" smtClean="0"/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2000" baseline="0" dirty="0" smtClean="0"/>
              <a:t> </a:t>
            </a:r>
            <a:r>
              <a:rPr lang="en-US" sz="2000" baseline="0" dirty="0" smtClean="0"/>
              <a:t>A rating of 7 or greater is Good, a rating of 5 or 6 is Fair and a rating less than 5 is Poor.</a:t>
            </a:r>
            <a:r>
              <a:rPr lang="en-US" sz="2000" dirty="0" smtClean="0"/>
              <a:t> </a:t>
            </a:r>
            <a:endParaRPr lang="en-US" sz="2000" dirty="0" smtClean="0">
              <a:latin typeface="Calibri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4A57105-0A98-40C9-9857-61208C67650F}" type="datetime8">
              <a:rPr lang="en-US" smtClean="0">
                <a:solidFill>
                  <a:prstClr val="black"/>
                </a:solidFill>
              </a:rPr>
              <a:pPr/>
              <a:t>8/15/2019 11:04 PM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71277A-0D08-44A1-8BBA-938A3D393ACE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456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aseline="0" dirty="0" smtClean="0"/>
              <a:t>We use the Pavement Condition Index as a summary measure for our pavement conditions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1000" baseline="0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aseline="0" dirty="0" smtClean="0"/>
              <a:t>The PCI represents the general condition of a pavement section on a scale of 0 to 100.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1000" baseline="0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aseline="0" dirty="0" smtClean="0"/>
              <a:t>The PCI is calculated as the weighted average of four metrics: roughness, rutting or faulting, </a:t>
            </a:r>
            <a:r>
              <a:rPr lang="en-US" sz="2000" baseline="0" dirty="0" smtClean="0"/>
              <a:t>and environmental and </a:t>
            </a:r>
            <a:r>
              <a:rPr lang="en-US" sz="2000" baseline="0" dirty="0" smtClean="0"/>
              <a:t>structural cracking.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1000" baseline="0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aseline="0" dirty="0" smtClean="0"/>
              <a:t>The PCI score is then used to assign a letter grade of </a:t>
            </a:r>
            <a:r>
              <a:rPr lang="en-US" sz="2000" baseline="0" dirty="0" smtClean="0"/>
              <a:t>A thru </a:t>
            </a:r>
            <a:r>
              <a:rPr lang="en-US" sz="2000" baseline="0" dirty="0" smtClean="0"/>
              <a:t>F based on the scale shown.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2000" baseline="0" dirty="0" smtClean="0"/>
              <a:t>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aseline="0" dirty="0" smtClean="0"/>
              <a:t>To comply with federal requirements we have to report our PCI grade using the Federal Good, Fair, Poor scale for each 1/10 mile pavement section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1000" baseline="0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aseline="0" dirty="0" smtClean="0"/>
              <a:t>As you can see the Federal conditions are simply based on an equal weighting of the metrics and all </a:t>
            </a:r>
            <a:r>
              <a:rPr lang="en-US" sz="2000" baseline="0" dirty="0" smtClean="0"/>
              <a:t>metrics </a:t>
            </a:r>
            <a:r>
              <a:rPr lang="en-US" sz="2000" baseline="0" dirty="0" smtClean="0"/>
              <a:t>must be in Good condition for the overall section to be Good.  If two or more </a:t>
            </a:r>
            <a:r>
              <a:rPr lang="en-US" sz="2000" baseline="0" dirty="0" smtClean="0"/>
              <a:t>metrics </a:t>
            </a:r>
            <a:r>
              <a:rPr lang="en-US" sz="2000" baseline="0" dirty="0" smtClean="0"/>
              <a:t>are rated Poor the whole section is rated Poor and any other combination is rated as Fair.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1000" baseline="0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aseline="0" dirty="0" smtClean="0"/>
              <a:t>The biggest issue with </a:t>
            </a:r>
            <a:r>
              <a:rPr lang="en-US" sz="2000" baseline="0" dirty="0" smtClean="0"/>
              <a:t>the Federal grading is </a:t>
            </a:r>
            <a:r>
              <a:rPr lang="en-US" sz="2000" baseline="0" dirty="0" smtClean="0"/>
              <a:t>that cracking has a greater impact on pavement condition than the Federal criteria reveals.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2000" b="1" dirty="0" smtClean="0"/>
              <a:t>NEXT SLIDE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CF08-CCD3-451A-8728-796FA480AAC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673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2400" y="1165225"/>
            <a:ext cx="4198938" cy="3149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baseline="0" dirty="0" smtClean="0"/>
              <a:t>This slide shows </a:t>
            </a:r>
            <a:r>
              <a:rPr lang="en-US" sz="2000" baseline="0" dirty="0" smtClean="0"/>
              <a:t>the difference </a:t>
            </a:r>
            <a:r>
              <a:rPr lang="en-US" sz="2000" baseline="0" dirty="0" smtClean="0"/>
              <a:t>between the federal condition ratings of G/F/P and our PCI grades.</a:t>
            </a:r>
          </a:p>
          <a:p>
            <a:endParaRPr lang="en-US" sz="1000" baseline="0" dirty="0" smtClean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sz="2000" baseline="0" dirty="0" smtClean="0"/>
              <a:t>The bar chart on the right shows our internal PCI.  This is the pavement condition rating </a:t>
            </a:r>
            <a:r>
              <a:rPr lang="en-US" sz="2000" baseline="0" dirty="0" smtClean="0"/>
              <a:t>we base treatment recommendations on.</a:t>
            </a:r>
            <a:endParaRPr lang="en-US" sz="2000" baseline="0" dirty="0" smtClean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n-US" sz="1000" baseline="0" dirty="0" smtClean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sz="2000" baseline="0" dirty="0" smtClean="0"/>
              <a:t>The chart in the middle shows the pavement condition using G/F/P ratings based on our Internal PCI where A+B=Good, C+D=Fair, F=Poor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n-US" sz="1000" dirty="0" smtClean="0"/>
          </a:p>
          <a:p>
            <a:pPr marL="173422" marR="0" lvl="0" indent="-17342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sz="2000" baseline="0" dirty="0" smtClean="0"/>
              <a:t>The bar chart on the left labeled Federal is the pavement condition based on the Federal Good, Fair, Poor criteria for the individual metrics.  Comparing our G/F/P results to the Federal G/F/P results </a:t>
            </a:r>
            <a:r>
              <a:rPr lang="en-US" sz="2000" baseline="0" dirty="0" smtClean="0"/>
              <a:t>shows that the methodologies do not align.</a:t>
            </a:r>
            <a:endParaRPr lang="en-US" sz="2000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2000" b="1" dirty="0" smtClean="0"/>
              <a:t>NEXT SLIDE</a:t>
            </a:r>
            <a:endParaRPr lang="en-US" sz="20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DCFEA-AFCE-45F6-98DF-47556DEA56D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954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43138" y="461963"/>
            <a:ext cx="2565400" cy="1924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6115" y="2616887"/>
            <a:ext cx="6486737" cy="6301992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aseline="0" dirty="0" smtClean="0"/>
              <a:t>The Deighton Transportation Information Management System or dTIMS is the platform used for both the Bridge Management System and the Pavement Management System.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4A57105-0A98-40C9-9857-61208C67650F}" type="datetime8">
              <a:rPr lang="en-US" smtClean="0">
                <a:solidFill>
                  <a:prstClr val="black"/>
                </a:solidFill>
              </a:rPr>
              <a:pPr/>
              <a:t>8/15/2019 11:04 PM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71277A-0D08-44A1-8BBA-938A3D393ACE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534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F488E-664D-4637-9A25-4B6E30A8D4C2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EB24-C1D0-4C0D-9ACE-B731FF971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144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F488E-664D-4637-9A25-4B6E30A8D4C2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EB24-C1D0-4C0D-9ACE-B731FF971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314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F488E-664D-4637-9A25-4B6E30A8D4C2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EB24-C1D0-4C0D-9ACE-B731FF971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922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F488E-664D-4637-9A25-4B6E30A8D4C2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EB24-C1D0-4C0D-9ACE-B731FF971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122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F488E-664D-4637-9A25-4B6E30A8D4C2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EB24-C1D0-4C0D-9ACE-B731FF971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099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F488E-664D-4637-9A25-4B6E30A8D4C2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EB24-C1D0-4C0D-9ACE-B731FF971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F488E-664D-4637-9A25-4B6E30A8D4C2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EB24-C1D0-4C0D-9ACE-B731FF971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824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F488E-664D-4637-9A25-4B6E30A8D4C2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EB24-C1D0-4C0D-9ACE-B731FF971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84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F488E-664D-4637-9A25-4B6E30A8D4C2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EB24-C1D0-4C0D-9ACE-B731FF971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3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F488E-664D-4637-9A25-4B6E30A8D4C2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EB24-C1D0-4C0D-9ACE-B731FF971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854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F488E-664D-4637-9A25-4B6E30A8D4C2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EB24-C1D0-4C0D-9ACE-B731FF971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5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F488E-664D-4637-9A25-4B6E30A8D4C2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DEB24-C1D0-4C0D-9ACE-B731FF971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84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2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3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2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2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12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12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HTD_PowerPoint_SlideTemplate_Photo_stateoutline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 descr="10430009_road with car2_sma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3296" y="3315309"/>
            <a:ext cx="2311259" cy="1466851"/>
          </a:xfrm>
          <a:prstGeom prst="rect">
            <a:avLst/>
          </a:prstGeom>
        </p:spPr>
      </p:pic>
      <p:pic>
        <p:nvPicPr>
          <p:cNvPr id="12" name="Picture 11" descr="DSC_0014_construction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53045" y="1512731"/>
            <a:ext cx="2286000" cy="1466088"/>
          </a:xfrm>
          <a:prstGeom prst="rect">
            <a:avLst/>
          </a:prstGeom>
        </p:spPr>
      </p:pic>
      <p:pic>
        <p:nvPicPr>
          <p:cNvPr id="11" name="Picture 10" descr="DSC_0390_road with cars1_smal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54358" y="0"/>
            <a:ext cx="2286000" cy="1466850"/>
          </a:xfrm>
          <a:prstGeom prst="rect">
            <a:avLst/>
          </a:prstGeom>
        </p:spPr>
      </p:pic>
      <p:pic>
        <p:nvPicPr>
          <p:cNvPr id="10" name="Picture 9" descr="DSC_8232_construction1_small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255955" y="3008885"/>
            <a:ext cx="2286000" cy="1466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329" y="5838806"/>
            <a:ext cx="2556769" cy="9512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Subtitle 2"/>
          <p:cNvSpPr txBox="1">
            <a:spLocks/>
          </p:cNvSpPr>
          <p:nvPr/>
        </p:nvSpPr>
        <p:spPr>
          <a:xfrm>
            <a:off x="2838636" y="5157930"/>
            <a:ext cx="2665521" cy="13794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solidFill>
                  <a:prstClr val="white"/>
                </a:solidFill>
                <a:latin typeface="Arial Narrow" panose="020B0606020202030204" pitchFamily="34" charset="0"/>
              </a:rPr>
              <a:t>Brad McCaleb, P.E.</a:t>
            </a:r>
          </a:p>
          <a:p>
            <a:pPr>
              <a:spcBef>
                <a:spcPts val="24"/>
              </a:spcBef>
            </a:pPr>
            <a:r>
              <a:rPr lang="en-US" sz="1400" dirty="0">
                <a:solidFill>
                  <a:prstClr val="white"/>
                </a:solidFill>
                <a:latin typeface="Arial Narrow" panose="020B0606020202030204" pitchFamily="34" charset="0"/>
              </a:rPr>
              <a:t>Division Engineer -</a:t>
            </a:r>
          </a:p>
          <a:p>
            <a:pPr>
              <a:spcBef>
                <a:spcPts val="0"/>
              </a:spcBef>
            </a:pPr>
            <a:r>
              <a:rPr lang="en-US" sz="1400" dirty="0">
                <a:solidFill>
                  <a:prstClr val="white"/>
                </a:solidFill>
                <a:latin typeface="Arial Narrow" panose="020B0606020202030204" pitchFamily="34" charset="0"/>
              </a:rPr>
              <a:t>System Information &amp; Research</a:t>
            </a: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861132" y="1134776"/>
            <a:ext cx="7199790" cy="1777098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0" b="1" dirty="0">
                <a:solidFill>
                  <a:schemeClr val="bg1"/>
                </a:solidFill>
                <a:latin typeface="Arial Narrow" panose="020B0606020202030204" pitchFamily="34" charset="0"/>
              </a:rPr>
              <a:t>Enhancing Transportation System Performance</a:t>
            </a:r>
          </a:p>
          <a:p>
            <a:r>
              <a:rPr lang="en-US" sz="8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August 16, </a:t>
            </a:r>
            <a:r>
              <a:rPr lang="en-US" sz="8000" dirty="0">
                <a:solidFill>
                  <a:schemeClr val="bg1"/>
                </a:solidFill>
                <a:latin typeface="Arial Narrow" panose="020B0606020202030204" pitchFamily="34" charset="0"/>
              </a:rPr>
              <a:t>2019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02" y="3313275"/>
            <a:ext cx="2266951" cy="14305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095" y="4515979"/>
            <a:ext cx="2286000" cy="15143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81953" y="3315431"/>
            <a:ext cx="2455699" cy="1513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0" b="21455"/>
          <a:stretch/>
        </p:blipFill>
        <p:spPr>
          <a:xfrm>
            <a:off x="4605005" y="3320564"/>
            <a:ext cx="2081048" cy="1513488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0" y="3265505"/>
            <a:ext cx="9144000" cy="0"/>
          </a:xfrm>
          <a:prstGeom prst="line">
            <a:avLst/>
          </a:prstGeom>
          <a:ln w="101600">
            <a:solidFill>
              <a:srgbClr val="96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4789505"/>
            <a:ext cx="9144000" cy="0"/>
          </a:xfrm>
          <a:prstGeom prst="line">
            <a:avLst/>
          </a:prstGeom>
          <a:ln w="101600">
            <a:solidFill>
              <a:srgbClr val="96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507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4"/>
            <a:ext cx="9267093" cy="685796"/>
            <a:chOff x="0" y="4"/>
            <a:chExt cx="9267093" cy="685796"/>
          </a:xfrm>
        </p:grpSpPr>
        <p:pic>
          <p:nvPicPr>
            <p:cNvPr id="5" name="Content Placeholder 3" descr="AHTD_PowerPoint_SlideTemplate_textpages_footer1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"/>
              <a:ext cx="9144000" cy="6518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itle 1"/>
            <p:cNvSpPr txBox="1">
              <a:spLocks/>
            </p:cNvSpPr>
            <p:nvPr/>
          </p:nvSpPr>
          <p:spPr>
            <a:xfrm>
              <a:off x="1160992" y="131564"/>
              <a:ext cx="8106101" cy="4572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algn="ctr"/>
              <a:r>
                <a:rPr lang="en-US" sz="2800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Deterioration Curves and Condition Forecasting</a:t>
              </a:r>
              <a:endPara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2" y="108765"/>
              <a:ext cx="1165863" cy="434341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0" y="685800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6861" y="757960"/>
            <a:ext cx="4647513" cy="333447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7645" y="911960"/>
            <a:ext cx="4369601" cy="3050440"/>
            <a:chOff x="1785608" y="1058317"/>
            <a:chExt cx="3867047" cy="251709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6" r="14840" b="4531"/>
            <a:stretch/>
          </p:blipFill>
          <p:spPr>
            <a:xfrm>
              <a:off x="1838036" y="1058317"/>
              <a:ext cx="3814619" cy="247921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785608" y="1355443"/>
              <a:ext cx="369332" cy="185782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200" b="1" dirty="0" smtClean="0"/>
                <a:t>Pavement Condition Index</a:t>
              </a:r>
              <a:endParaRPr lang="en-US" sz="12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349030" y="1524758"/>
              <a:ext cx="274020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Maintenance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349030" y="2044476"/>
              <a:ext cx="274020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Rehabilitation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349028" y="2564194"/>
              <a:ext cx="274020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Reconstruction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371273" y="3298412"/>
              <a:ext cx="6096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Time</a:t>
              </a:r>
              <a:endParaRPr lang="en-US" sz="1200" b="1" dirty="0"/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570" y="3916489"/>
            <a:ext cx="4230991" cy="276172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6052" y="4032985"/>
            <a:ext cx="4487947" cy="271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77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AHTD_PowerPoint_SlideTemplate_textpages_footer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"/>
            <a:ext cx="9144000" cy="65186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037897" y="131564"/>
            <a:ext cx="8106101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 in Project Programming</a:t>
            </a: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2" y="108765"/>
            <a:ext cx="1165863" cy="43434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354" y="1304063"/>
            <a:ext cx="3377477" cy="55539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6110" y="1304063"/>
            <a:ext cx="3371380" cy="5553937"/>
          </a:xfrm>
          <a:prstGeom prst="rect">
            <a:avLst/>
          </a:prstGeom>
        </p:spPr>
      </p:pic>
      <p:sp>
        <p:nvSpPr>
          <p:cNvPr id="9" name="Text Placeholder 7"/>
          <p:cNvSpPr txBox="1">
            <a:spLocks/>
          </p:cNvSpPr>
          <p:nvPr/>
        </p:nvSpPr>
        <p:spPr>
          <a:xfrm>
            <a:off x="2621632" y="783431"/>
            <a:ext cx="3950677" cy="5149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Pavement Condition Map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85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HTD_PowerPoint_SlideTemplate_textpages_footer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5186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318262" y="131564"/>
            <a:ext cx="51054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ARKANSAS DEPARTMENT</a:t>
            </a:r>
            <a:r>
              <a:rPr kumimoji="0" lang="en-US" sz="1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 OF TRANSPORTATION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8762"/>
            <a:ext cx="1165862" cy="434341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917022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1336" y="1088913"/>
            <a:ext cx="5007864" cy="22638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 baseline="0">
                <a:solidFill>
                  <a:srgbClr val="1482B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18288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cap="non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ARDOT.gov</a:t>
            </a:r>
          </a:p>
          <a:p>
            <a:pPr marL="342900" indent="-18288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cap="non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IDriveArkansas.com</a:t>
            </a:r>
            <a:endParaRPr lang="en-US" sz="2000" cap="none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18288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cap="non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ConnectingArkansasProgram.com</a:t>
            </a:r>
          </a:p>
          <a:p>
            <a:pPr marL="342900" indent="-18288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cap="non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InterstateRehabilitationProgram.com</a:t>
            </a:r>
          </a:p>
          <a:p>
            <a:pPr marL="342900" indent="-18288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cap="non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Vimeo.com/myARDOT</a:t>
            </a:r>
          </a:p>
          <a:p>
            <a:pPr marL="160020">
              <a:spcAft>
                <a:spcPts val="1200"/>
              </a:spcAft>
              <a:defRPr/>
            </a:pPr>
            <a:r>
              <a:rPr lang="en-US" sz="2000" b="0" cap="non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b="0" cap="non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b="0" cap="none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73" y="3505200"/>
            <a:ext cx="874498" cy="8744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0" dist="228600" dir="3000000" algn="tl" rotWithShape="0">
              <a:srgbClr val="000000">
                <a:alpha val="87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1143000" y="3581400"/>
            <a:ext cx="3202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020">
              <a:spcAft>
                <a:spcPts val="1200"/>
              </a:spcAft>
              <a:defRPr/>
            </a:pPr>
            <a:r>
              <a:rPr lang="en-US" sz="4000" b="1" kern="0" dirty="0" smtClean="0">
                <a:solidFill>
                  <a:srgbClr val="1AA5E4"/>
                </a:solidFill>
              </a:rPr>
              <a:t>@</a:t>
            </a:r>
            <a:r>
              <a:rPr lang="en-US" sz="4000" b="1" kern="0" dirty="0">
                <a:solidFill>
                  <a:srgbClr val="1AA5E4"/>
                </a:solidFill>
              </a:rPr>
              <a:t>myARDOT</a:t>
            </a: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552825"/>
            <a:ext cx="28956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2181225"/>
            <a:ext cx="2924175" cy="1247775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762000"/>
            <a:ext cx="2895600" cy="132855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3477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128016" y="1107592"/>
            <a:ext cx="3584447" cy="4470580"/>
            <a:chOff x="128016" y="1107592"/>
            <a:chExt cx="3584447" cy="44705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16" y="1107592"/>
              <a:ext cx="3584447" cy="4423360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sp>
          <p:nvSpPr>
            <p:cNvPr id="19" name="TextBox 18"/>
            <p:cNvSpPr txBox="1"/>
            <p:nvPr/>
          </p:nvSpPr>
          <p:spPr>
            <a:xfrm rot="21444367">
              <a:off x="248356" y="5331951"/>
              <a:ext cx="30141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Best Sports Photos.com SKU37060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5" name="Content Placeholder 3" descr="AHTD_PowerPoint_SlideTemplate_textpages_footer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"/>
            <a:ext cx="9144000" cy="65186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" y="131564"/>
            <a:ext cx="9143998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Year is 2012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2" y="108765"/>
            <a:ext cx="1165863" cy="43434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1476585" y="1810286"/>
            <a:ext cx="3584448" cy="4416996"/>
            <a:chOff x="1476585" y="1810286"/>
            <a:chExt cx="3584448" cy="441699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6585" y="1810286"/>
              <a:ext cx="3584448" cy="4380992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sp>
          <p:nvSpPr>
            <p:cNvPr id="21" name="TextBox 20"/>
            <p:cNvSpPr txBox="1"/>
            <p:nvPr/>
          </p:nvSpPr>
          <p:spPr>
            <a:xfrm rot="21444367">
              <a:off x="1597378" y="5981061"/>
              <a:ext cx="30141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Best Sports Photos.com SKU12563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934178" y="1174045"/>
            <a:ext cx="5577840" cy="3291840"/>
            <a:chOff x="3934178" y="1174045"/>
            <a:chExt cx="5577840" cy="3291840"/>
          </a:xfrm>
        </p:grpSpPr>
        <p:pic>
          <p:nvPicPr>
            <p:cNvPr id="15" name="Picture 14"/>
            <p:cNvPicPr preferRelativeResize="0"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4178" y="1174045"/>
              <a:ext cx="5577840" cy="3291840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sp>
          <p:nvSpPr>
            <p:cNvPr id="16" name="TextBox 15"/>
            <p:cNvSpPr txBox="1"/>
            <p:nvPr/>
          </p:nvSpPr>
          <p:spPr>
            <a:xfrm rot="273252">
              <a:off x="6381704" y="1212607"/>
              <a:ext cx="263400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RIVERFRON TIMES Dan Moore August 31, 2012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798064" y="2651760"/>
            <a:ext cx="6126480" cy="3668913"/>
            <a:chOff x="-3559356" y="3347452"/>
            <a:chExt cx="6126480" cy="366891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59356" y="3347452"/>
              <a:ext cx="6126480" cy="362911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sp>
          <p:nvSpPr>
            <p:cNvPr id="2" name="Rectangle 1"/>
            <p:cNvSpPr/>
            <p:nvPr/>
          </p:nvSpPr>
          <p:spPr>
            <a:xfrm>
              <a:off x="-3556001" y="6770144"/>
              <a:ext cx="5535270" cy="246221"/>
            </a:xfrm>
            <a:prstGeom prst="rect">
              <a:avLst/>
            </a:prstGeom>
            <a:scene3d>
              <a:camera prst="orthographicFront">
                <a:rot lat="0" lon="21599989" rev="180000"/>
              </a:camera>
              <a:lightRig rig="threePt" dir="t"/>
            </a:scene3d>
          </p:spPr>
          <p:txBody>
            <a:bodyPr wrap="square">
              <a:spAutoFit/>
            </a:bodyPr>
            <a:lstStyle/>
            <a:p>
              <a:r>
                <a:rPr lang="en-US" sz="1000" dirty="0">
                  <a:solidFill>
                    <a:schemeClr val="bg1">
                      <a:lumMod val="85000"/>
                    </a:schemeClr>
                  </a:solidFill>
                </a:rPr>
                <a:t>By MasterMind5991 - Own work, CC BY-SA 4.0, https://en.wikipedia.org/w/index.php?curid=60042732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76" y="923544"/>
            <a:ext cx="7318639" cy="56434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426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AHTD_PowerPoint_SlideTemplate_textpages_footer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"/>
            <a:ext cx="9144000" cy="65186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069675" y="131564"/>
            <a:ext cx="8074323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Performance Based Requirements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2" y="108765"/>
            <a:ext cx="1165863" cy="43434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44" y="955543"/>
            <a:ext cx="4392158" cy="26517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00178" y="3920910"/>
            <a:ext cx="4389120" cy="26517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389" y="952299"/>
            <a:ext cx="4389120" cy="26517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143" y="3926156"/>
            <a:ext cx="4389120" cy="26517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310" y="1621339"/>
            <a:ext cx="3876957" cy="43730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685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AHTD_PowerPoint_SlideTemplate_textpages_footer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"/>
            <a:ext cx="9144000" cy="65186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91309" y="131564"/>
            <a:ext cx="8352692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Collection &amp; Reporting Cycle</a:t>
            </a: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2" y="108765"/>
            <a:ext cx="1165863" cy="43434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6641431"/>
            <a:ext cx="34467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Arkansas Highways - Mississippi River Bridge Inspection</a:t>
            </a: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 rot="303978">
            <a:off x="5870473" y="3941798"/>
            <a:ext cx="34467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 smtClean="0"/>
              <a:t>Fugro-Roadware</a:t>
            </a:r>
            <a:r>
              <a:rPr lang="en-US" sz="1000" dirty="0" smtClean="0"/>
              <a:t> – Pavement Data Collection Vehicle</a:t>
            </a:r>
            <a:endParaRPr lang="en-US" sz="1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04" y="3335025"/>
            <a:ext cx="5285690" cy="66513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3732" y="719730"/>
            <a:ext cx="5544417" cy="313037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 fov="2400000">
              <a:rot lat="540000" lon="12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3721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AHTD_PowerPoint_SlideTemplate_textpages_footer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"/>
            <a:ext cx="9144000" cy="65186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" y="131564"/>
            <a:ext cx="9143998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Pavement Related Data</a:t>
            </a: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2" y="108765"/>
            <a:ext cx="1165863" cy="43434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55417" y="4261298"/>
            <a:ext cx="4484914" cy="2600800"/>
            <a:chOff x="1" y="4325950"/>
            <a:chExt cx="4484914" cy="26008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4325950"/>
              <a:ext cx="4484914" cy="234336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4" name="TextBox 3"/>
            <p:cNvSpPr txBox="1"/>
            <p:nvPr/>
          </p:nvSpPr>
          <p:spPr>
            <a:xfrm>
              <a:off x="986981" y="6680529"/>
              <a:ext cx="27431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wolfpaving.com: WOLF_Social_ Alligator-2.jpg</a:t>
              </a:r>
              <a:endParaRPr lang="en-US" sz="10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951995" y="3792426"/>
            <a:ext cx="3889162" cy="2977846"/>
            <a:chOff x="5499617" y="4078515"/>
            <a:chExt cx="3494277" cy="2598243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1818" y="4078515"/>
              <a:ext cx="3462076" cy="259824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4775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sp>
          <p:nvSpPr>
            <p:cNvPr id="10" name="TextBox 9"/>
            <p:cNvSpPr txBox="1"/>
            <p:nvPr/>
          </p:nvSpPr>
          <p:spPr>
            <a:xfrm>
              <a:off x="5499617" y="6119801"/>
              <a:ext cx="2902850" cy="214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txdot.gov: </a:t>
              </a:r>
              <a:r>
                <a:rPr lang="en-US" sz="1000" dirty="0">
                  <a:solidFill>
                    <a:schemeClr val="bg1"/>
                  </a:solidFill>
                </a:rPr>
                <a:t>10_servere_fault_transverse_joint.jpg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8125" y="886402"/>
            <a:ext cx="4718567" cy="3121685"/>
            <a:chOff x="0" y="854206"/>
            <a:chExt cx="3918693" cy="266221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54206"/>
              <a:ext cx="3493214" cy="2560320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1" name="TextBox 10"/>
            <p:cNvSpPr txBox="1"/>
            <p:nvPr/>
          </p:nvSpPr>
          <p:spPr>
            <a:xfrm>
              <a:off x="1494808" y="3270200"/>
              <a:ext cx="242388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researchgate.net: publication 258391356</a:t>
              </a:r>
              <a:endParaRPr lang="en-US" sz="10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987835" y="878022"/>
            <a:ext cx="4629827" cy="3055331"/>
            <a:chOff x="5603806" y="876247"/>
            <a:chExt cx="3887371" cy="256032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3806" y="876247"/>
              <a:ext cx="3413759" cy="256032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18" name="TextBox 17"/>
            <p:cNvSpPr txBox="1"/>
            <p:nvPr/>
          </p:nvSpPr>
          <p:spPr>
            <a:xfrm>
              <a:off x="7081813" y="3212644"/>
              <a:ext cx="2409364" cy="206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roadex.org Rutting Example: 34_3c.jpg  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820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AHTD_PowerPoint_SlideTemplate_textpages_footer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"/>
            <a:ext cx="9144000" cy="65186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" y="131564"/>
            <a:ext cx="9143998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Bridge Related Data</a:t>
            </a: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2" y="108765"/>
            <a:ext cx="1165863" cy="43434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4455885" y="830559"/>
            <a:ext cx="4441835" cy="2974457"/>
            <a:chOff x="1932318" y="2107816"/>
            <a:chExt cx="5455919" cy="338254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2797" y="2107816"/>
              <a:ext cx="5425440" cy="333248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" name="TextBox 2"/>
            <p:cNvSpPr txBox="1"/>
            <p:nvPr/>
          </p:nvSpPr>
          <p:spPr>
            <a:xfrm>
              <a:off x="1932318" y="5210356"/>
              <a:ext cx="3529933" cy="280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Michigan DOT Bridge Structural Elements Diagram</a:t>
              </a:r>
              <a:endParaRPr lang="en-US" sz="10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01598" y="852407"/>
            <a:ext cx="4194629" cy="2790683"/>
            <a:chOff x="5488628" y="4248737"/>
            <a:chExt cx="3406913" cy="223832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8628" y="4275467"/>
              <a:ext cx="3406913" cy="221159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529891" y="4248737"/>
              <a:ext cx="293298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AllThingsFibers.com – FRC Applications Series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512" y="3994914"/>
            <a:ext cx="4165601" cy="277638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586519" y="6545939"/>
            <a:ext cx="33092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Arkansas Highways: I-40 White River Bridge Construction</a:t>
            </a:r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487102" y="3843022"/>
            <a:ext cx="2590800" cy="1222115"/>
            <a:chOff x="457200" y="2592350"/>
            <a:chExt cx="2590800" cy="1222115"/>
          </a:xfrm>
        </p:grpSpPr>
        <p:sp>
          <p:nvSpPr>
            <p:cNvPr id="20" name="TextBox 19"/>
            <p:cNvSpPr txBox="1"/>
            <p:nvPr/>
          </p:nvSpPr>
          <p:spPr>
            <a:xfrm>
              <a:off x="457200" y="2974901"/>
              <a:ext cx="2590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5/6 = </a:t>
              </a:r>
              <a:r>
                <a:rPr lang="en-US" sz="2400" b="1" dirty="0" smtClean="0"/>
                <a:t>F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7200" y="3352800"/>
              <a:ext cx="2590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&lt;5   = </a:t>
              </a:r>
              <a:r>
                <a:rPr lang="en-US" sz="2400" b="1" dirty="0" smtClean="0"/>
                <a:t>P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57200" y="2592350"/>
              <a:ext cx="2590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≥ 7 = </a:t>
              </a:r>
              <a:r>
                <a:rPr lang="en-US" sz="2400" b="1" dirty="0" smtClean="0"/>
                <a:t>G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14" y="5065137"/>
            <a:ext cx="3543017" cy="168974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487102" y="6487184"/>
            <a:ext cx="2411129" cy="251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Hayden Consultants – Bridge-class Culvert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64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5"/>
              <p:cNvSpPr txBox="1">
                <a:spLocks noGrp="1"/>
              </p:cNvSpPr>
              <p:nvPr>
                <p:ph type="body" sz="half" idx="2"/>
              </p:nvPr>
            </p:nvSpPr>
            <p:spPr>
              <a:xfrm>
                <a:off x="76200" y="1066800"/>
                <a:ext cx="7391400" cy="369332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vert="horz" wrap="square" lIns="0" tIns="0" rIns="0" bIns="0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𝑃𝐶𝐼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𝐼𝑅𝐼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+(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𝑊𝑡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𝑅𝑈𝑇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𝑊𝑡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𝑊𝐶𝑋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5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76200" y="1066800"/>
                <a:ext cx="7391400" cy="369332"/>
              </a:xfrm>
              <a:prstGeom prst="rect">
                <a:avLst/>
              </a:prstGeom>
              <a:blipFill>
                <a:blip r:embed="rId3"/>
                <a:stretch>
                  <a:fillRect b="-32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457200" y="2071689"/>
            <a:ext cx="2590800" cy="2290465"/>
            <a:chOff x="457200" y="1981200"/>
            <a:chExt cx="2590800" cy="2290465"/>
          </a:xfrm>
        </p:grpSpPr>
        <p:sp>
          <p:nvSpPr>
            <p:cNvPr id="2" name="TextBox 1"/>
            <p:cNvSpPr txBox="1"/>
            <p:nvPr/>
          </p:nvSpPr>
          <p:spPr>
            <a:xfrm>
              <a:off x="457200" y="1981200"/>
              <a:ext cx="2590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100 </a:t>
              </a:r>
              <a:r>
                <a:rPr lang="en-US" sz="2400" dirty="0"/>
                <a:t>to 85 = </a:t>
              </a:r>
              <a:r>
                <a:rPr lang="en-US" sz="2400" b="1" dirty="0"/>
                <a:t>A</a:t>
              </a:r>
              <a:r>
                <a:rPr lang="en-US" sz="2400" dirty="0"/>
                <a:t> </a:t>
              </a:r>
              <a:endParaRPr lang="en-US" sz="2400" dirty="0" smtClean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57200" y="2438400"/>
              <a:ext cx="2590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&lt;85 to 70 = </a:t>
              </a:r>
              <a:r>
                <a:rPr lang="en-US" sz="2400" b="1" dirty="0" smtClean="0"/>
                <a:t>B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57200" y="2895600"/>
              <a:ext cx="2590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&lt;70 to 55 = </a:t>
              </a:r>
              <a:r>
                <a:rPr lang="en-US" sz="2400" b="1" dirty="0" smtClean="0"/>
                <a:t>C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57200" y="3352800"/>
              <a:ext cx="2590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&lt;55 to 40 = </a:t>
              </a:r>
              <a:r>
                <a:rPr lang="en-US" sz="2400" b="1" dirty="0" smtClean="0"/>
                <a:t>D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7200" y="3810000"/>
              <a:ext cx="2590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≤ 40           = </a:t>
              </a:r>
              <a:r>
                <a:rPr lang="en-US" sz="2400" b="1" dirty="0" smtClean="0"/>
                <a:t>F</a:t>
              </a:r>
            </a:p>
          </p:txBody>
        </p:sp>
      </p:grpSp>
      <p:graphicFrame>
        <p:nvGraphicFramePr>
          <p:cNvPr id="15" name="Content Placeholder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5515017"/>
              </p:ext>
            </p:extLst>
          </p:nvPr>
        </p:nvGraphicFramePr>
        <p:xfrm>
          <a:off x="2895602" y="2362201"/>
          <a:ext cx="6019798" cy="4267199"/>
        </p:xfrm>
        <a:graphic>
          <a:graphicData uri="http://schemas.openxmlformats.org/drawingml/2006/table">
            <a:tbl>
              <a:tblPr firstRow="1" firstCol="1" bandRow="1"/>
              <a:tblGrid>
                <a:gridCol w="1334561">
                  <a:extLst>
                    <a:ext uri="{9D8B030D-6E8A-4147-A177-3AD203B41FA5}">
                      <a16:colId xmlns:a16="http://schemas.microsoft.com/office/drawing/2014/main" val="1199948793"/>
                    </a:ext>
                  </a:extLst>
                </a:gridCol>
                <a:gridCol w="1334561">
                  <a:extLst>
                    <a:ext uri="{9D8B030D-6E8A-4147-A177-3AD203B41FA5}">
                      <a16:colId xmlns:a16="http://schemas.microsoft.com/office/drawing/2014/main" val="2001610706"/>
                    </a:ext>
                  </a:extLst>
                </a:gridCol>
                <a:gridCol w="1334561">
                  <a:extLst>
                    <a:ext uri="{9D8B030D-6E8A-4147-A177-3AD203B41FA5}">
                      <a16:colId xmlns:a16="http://schemas.microsoft.com/office/drawing/2014/main" val="1742041877"/>
                    </a:ext>
                  </a:extLst>
                </a:gridCol>
                <a:gridCol w="681554">
                  <a:extLst>
                    <a:ext uri="{9D8B030D-6E8A-4147-A177-3AD203B41FA5}">
                      <a16:colId xmlns:a16="http://schemas.microsoft.com/office/drawing/2014/main" val="105129429"/>
                    </a:ext>
                  </a:extLst>
                </a:gridCol>
                <a:gridCol w="1334561">
                  <a:extLst>
                    <a:ext uri="{9D8B030D-6E8A-4147-A177-3AD203B41FA5}">
                      <a16:colId xmlns:a16="http://schemas.microsoft.com/office/drawing/2014/main" val="812215587"/>
                    </a:ext>
                  </a:extLst>
                </a:gridCol>
              </a:tblGrid>
              <a:tr h="633823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Federal Requirements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50" marR="65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4396037"/>
                  </a:ext>
                </a:extLst>
              </a:tr>
              <a:tr h="854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50" marR="65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50" marR="65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50" marR="65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50" marR="65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50" marR="65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6652765"/>
                  </a:ext>
                </a:extLst>
              </a:tr>
              <a:tr h="6350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50" marR="65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Asphalt and JCP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50" marR="65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CRCP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50" marR="65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50" marR="65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50" marR="65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1467140"/>
                  </a:ext>
                </a:extLst>
              </a:tr>
              <a:tr h="9412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Overall Section Condition Rating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50" marR="65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metrics ratings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(IRI, cracking, and rutting/faulting)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50" marR="65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metrics ratings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2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IRI and cracking)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50" marR="65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50" marR="65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Measures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50" marR="65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893175"/>
                  </a:ext>
                </a:extLst>
              </a:tr>
              <a:tr h="7393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Good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50" marR="65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All 3 metrics rated “Good”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50" marR="65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Both metrics rated “Good”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50" marR="65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50" marR="65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Percentage of lane miles in “Good” Condition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50" marR="65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3263889"/>
                  </a:ext>
                </a:extLst>
              </a:tr>
              <a:tr h="7393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Poor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50" marR="65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≥ 2 metrics rated “Poor”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50" marR="65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Both metrics rated “Poor”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50" marR="65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50" marR="65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Percentage of lane miles in “Poor” Condition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50" marR="65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700613"/>
                  </a:ext>
                </a:extLst>
              </a:tr>
              <a:tr h="4928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Fair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50" marR="65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All Other Combinations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50" marR="65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All Other Combinations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50" marR="65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50" marR="65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50" marR="65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3908061"/>
                  </a:ext>
                </a:extLst>
              </a:tr>
            </a:tbl>
          </a:graphicData>
        </a:graphic>
      </p:graphicFrame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6876288" y="4873728"/>
            <a:ext cx="689174" cy="1146072"/>
            <a:chOff x="6976872" y="4069917"/>
            <a:chExt cx="585216" cy="796162"/>
          </a:xfrm>
        </p:grpSpPr>
        <p:sp>
          <p:nvSpPr>
            <p:cNvPr id="16" name="Right Arrow 15"/>
            <p:cNvSpPr/>
            <p:nvPr/>
          </p:nvSpPr>
          <p:spPr>
            <a:xfrm>
              <a:off x="6986016" y="4069917"/>
              <a:ext cx="576072" cy="244475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6976872" y="4619191"/>
              <a:ext cx="576072" cy="246888"/>
            </a:xfrm>
            <a:prstGeom prst="rightArrow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0" y="0"/>
            <a:ext cx="9144000" cy="652463"/>
            <a:chOff x="0" y="0"/>
            <a:chExt cx="9144000" cy="652463"/>
          </a:xfrm>
        </p:grpSpPr>
        <p:pic>
          <p:nvPicPr>
            <p:cNvPr id="13" name="Content Placeholder 3" descr="AHTD_PowerPoint_SlideTemplate_textpages_footer1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9144000" cy="6524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108762"/>
              <a:ext cx="1165862" cy="434341"/>
            </a:xfrm>
            <a:prstGeom prst="rect">
              <a:avLst/>
            </a:prstGeom>
          </p:spPr>
        </p:pic>
      </p:grpSp>
      <p:sp>
        <p:nvSpPr>
          <p:cNvPr id="20" name="Title 1"/>
          <p:cNvSpPr txBox="1">
            <a:spLocks/>
          </p:cNvSpPr>
          <p:nvPr/>
        </p:nvSpPr>
        <p:spPr>
          <a:xfrm>
            <a:off x="950977" y="131564"/>
            <a:ext cx="8193022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DOT Pavement Condition Rating</a:t>
            </a: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52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/>
          </p:nvPr>
        </p:nvGraphicFramePr>
        <p:xfrm>
          <a:off x="-700315" y="1811112"/>
          <a:ext cx="10515600" cy="4351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0" y="4"/>
            <a:ext cx="9144000" cy="685796"/>
            <a:chOff x="0" y="4"/>
            <a:chExt cx="9144000" cy="685796"/>
          </a:xfrm>
        </p:grpSpPr>
        <p:pic>
          <p:nvPicPr>
            <p:cNvPr id="5" name="Content Placeholder 3" descr="AHTD_PowerPoint_SlideTemplate_textpages_footer1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4"/>
              <a:ext cx="9144000" cy="6518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itle 1"/>
            <p:cNvSpPr txBox="1">
              <a:spLocks/>
            </p:cNvSpPr>
            <p:nvPr/>
          </p:nvSpPr>
          <p:spPr>
            <a:xfrm>
              <a:off x="1037897" y="131564"/>
              <a:ext cx="8106101" cy="4572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algn="ctr"/>
              <a:r>
                <a:rPr lang="en-US" sz="2800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2400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2800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DOT vs. Federal Condition Rating</a:t>
              </a:r>
              <a:endPara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2" y="108765"/>
              <a:ext cx="1165863" cy="434341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>
              <a:off x="0" y="685800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0094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AHTD_PowerPoint_SlideTemplate_textpages_footer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"/>
            <a:ext cx="9144000" cy="65186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" y="131564"/>
            <a:ext cx="9143998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Analysis Platform</a:t>
            </a: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2" y="108765"/>
            <a:ext cx="1165863" cy="43434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93" b="4689"/>
          <a:stretch/>
        </p:blipFill>
        <p:spPr>
          <a:xfrm>
            <a:off x="891268" y="1256090"/>
            <a:ext cx="6984714" cy="503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1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10302</TotalTime>
  <Words>1307</Words>
  <Application>Microsoft Office PowerPoint</Application>
  <PresentationFormat>On-screen Show (4:3)</PresentationFormat>
  <Paragraphs>195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Arial Narrow</vt:lpstr>
      <vt:lpstr>Calibri</vt:lpstr>
      <vt:lpstr>Calibri Light</vt:lpstr>
      <vt:lpstr>Cambria Math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AHTD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Tamayo, Sarah</dc:creator>
  <cp:lastModifiedBy>McCaleb, Brad</cp:lastModifiedBy>
  <cp:revision>168</cp:revision>
  <cp:lastPrinted>2019-08-08T22:34:41Z</cp:lastPrinted>
  <dcterms:created xsi:type="dcterms:W3CDTF">2018-09-28T14:22:10Z</dcterms:created>
  <dcterms:modified xsi:type="dcterms:W3CDTF">2019-08-16T05:38:01Z</dcterms:modified>
</cp:coreProperties>
</file>